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8" r:id="rId5"/>
    <p:sldId id="269" r:id="rId6"/>
    <p:sldId id="271" r:id="rId7"/>
    <p:sldId id="272" r:id="rId8"/>
    <p:sldId id="260" r:id="rId9"/>
    <p:sldId id="256" r:id="rId10"/>
    <p:sldId id="262" r:id="rId11"/>
    <p:sldId id="263" r:id="rId12"/>
    <p:sldId id="265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10.2.2015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media0.webgarden.name/images/media0:51063d5eda81e.jpg/kluk%20a%20bublinky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Nadace depositum</a:t>
            </a:r>
            <a:br>
              <a:rPr lang="cs-CZ" dirty="0" smtClean="0"/>
            </a:br>
            <a:r>
              <a:rPr lang="cs-CZ" dirty="0" err="1" smtClean="0"/>
              <a:t>bonum</a:t>
            </a:r>
            <a:endParaRPr lang="en-US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Představení</a:t>
            </a:r>
          </a:p>
          <a:p>
            <a:r>
              <a:rPr lang="cs-CZ" dirty="0" smtClean="0"/>
              <a:t>Úspěch pro každého žáka</a:t>
            </a:r>
            <a:r>
              <a:rPr lang="cs-CZ" dirty="0" smtClean="0"/>
              <a:t>, 11.2</a:t>
            </a:r>
            <a:r>
              <a:rPr lang="cs-CZ" dirty="0" smtClean="0"/>
              <a:t>. </a:t>
            </a:r>
            <a:r>
              <a:rPr lang="cs-CZ" dirty="0" smtClean="0"/>
              <a:t>201</a:t>
            </a:r>
            <a:r>
              <a:rPr lang="en-US" dirty="0" smtClean="0"/>
              <a:t>5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1248"/>
            <a:ext cx="14287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Tandemy – párová výuka</a:t>
            </a:r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  <p:pic>
        <p:nvPicPr>
          <p:cNvPr id="5" name="Picture 7" descr="C:\Users\mdinga\Desktop\NDB\Elixi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904656" cy="3902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H-mat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</a:t>
            </a:r>
            <a:r>
              <a:rPr lang="cs-CZ" dirty="0" err="1" smtClean="0"/>
              <a:t>énink</a:t>
            </a:r>
            <a:r>
              <a:rPr lang="cs-CZ" dirty="0" smtClean="0"/>
              <a:t> lektorů </a:t>
            </a:r>
          </a:p>
          <a:p>
            <a:r>
              <a:rPr lang="cs-CZ" dirty="0" smtClean="0"/>
              <a:t>Vývoj a pilotování učebnic na 2. stupni</a:t>
            </a:r>
          </a:p>
          <a:p>
            <a:r>
              <a:rPr lang="cs-CZ" dirty="0" smtClean="0"/>
              <a:t>Semináře pro učitele </a:t>
            </a:r>
          </a:p>
          <a:p>
            <a:r>
              <a:rPr lang="cs-CZ" dirty="0" smtClean="0"/>
              <a:t>Letní školy (400 učitelů)</a:t>
            </a:r>
          </a:p>
          <a:p>
            <a:r>
              <a:rPr lang="cs-CZ" dirty="0" smtClean="0"/>
              <a:t>Zahraniční expanze (Polsko, Slovensko)</a:t>
            </a:r>
            <a:endParaRPr lang="cs-CZ" dirty="0"/>
          </a:p>
        </p:txBody>
      </p:sp>
      <p:pic>
        <p:nvPicPr>
          <p:cNvPr id="1028" name="Picture 4" descr="http://www.h-mat.cz/sites/default/files/obrazky/principy/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3619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6" y="1160847"/>
            <a:ext cx="7450038" cy="55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22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Eurorébus</a:t>
            </a:r>
            <a:r>
              <a:rPr lang="cs-CZ" dirty="0" smtClean="0"/>
              <a:t> – Geografická soutěž</a:t>
            </a:r>
            <a:endParaRPr lang="cs-CZ" dirty="0"/>
          </a:p>
        </p:txBody>
      </p:sp>
      <p:pic>
        <p:nvPicPr>
          <p:cNvPr id="2050" name="Picture 2" descr="Eurore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17232"/>
            <a:ext cx="21526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ředání Poháru pro základní ško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5560"/>
            <a:ext cx="4799856" cy="32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1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976263"/>
          </a:xfrm>
        </p:spPr>
        <p:txBody>
          <a:bodyPr/>
          <a:lstStyle/>
          <a:p>
            <a:r>
              <a:rPr lang="cs-CZ" sz="7200" dirty="0" smtClean="0"/>
              <a:t>Myšlenky</a:t>
            </a:r>
            <a:br>
              <a:rPr lang="cs-CZ" sz="7200" dirty="0" smtClean="0"/>
            </a:br>
            <a:r>
              <a:rPr lang="cs-CZ" sz="7200" dirty="0" smtClean="0"/>
              <a:t>za projekty</a:t>
            </a:r>
            <a:endParaRPr lang="en-US" sz="7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1248"/>
            <a:ext cx="1428750" cy="923925"/>
          </a:xfrm>
          <a:prstGeom prst="rect">
            <a:avLst/>
          </a:prstGeom>
        </p:spPr>
      </p:pic>
      <p:pic>
        <p:nvPicPr>
          <p:cNvPr id="7" name="Picture 4" descr="C:\Users\ext94776\Documents\Komunikace\web\foto\3.jpg"/>
          <p:cNvPicPr>
            <a:picLocks noChangeAspect="1" noChangeArrowheads="1"/>
          </p:cNvPicPr>
          <p:nvPr/>
        </p:nvPicPr>
        <p:blipFill rotWithShape="1">
          <a:blip r:embed="rId3"/>
          <a:srcRect t="3948" b="5570"/>
          <a:stretch/>
        </p:blipFill>
        <p:spPr bwMode="auto">
          <a:xfrm>
            <a:off x="457200" y="2204864"/>
            <a:ext cx="8158734" cy="32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8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  <p:pic>
        <p:nvPicPr>
          <p:cNvPr id="5" name="Picture 3" descr="C:\Users\ext94776\Downloads\HK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7" y="476672"/>
            <a:ext cx="2653805" cy="198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7" y="4293096"/>
            <a:ext cx="2695054" cy="18258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7" y="2486996"/>
            <a:ext cx="2665756" cy="1759398"/>
          </a:xfrm>
          <a:prstGeom prst="rect">
            <a:avLst/>
          </a:prstGeom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3707904" y="836712"/>
            <a:ext cx="5112568" cy="50405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endParaRPr lang="cs-CZ" sz="3200" cap="all" spc="-6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cs-CZ" sz="3200" cap="all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Heuréka</a:t>
            </a:r>
          </a:p>
          <a:p>
            <a:pPr>
              <a:spcBef>
                <a:spcPct val="0"/>
              </a:spcBef>
            </a:pPr>
            <a:endParaRPr lang="cs-CZ" sz="3200" cap="all" spc="-6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cs-CZ" sz="3200" cap="all" spc="-6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cs-CZ" sz="3200" cap="all" spc="-6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Osv</a:t>
            </a:r>
            <a:endParaRPr lang="cs-CZ" sz="3200" cap="all" spc="-6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cs-CZ" sz="3200" cap="all" spc="-6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cs-CZ" sz="3200" cap="all" spc="-6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cs-CZ" sz="3200" cap="all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konstruktivismus</a:t>
            </a:r>
            <a:endParaRPr lang="cs-CZ" sz="3200" cap="all" spc="-6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04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444208" y="1916832"/>
            <a:ext cx="2915714" cy="176065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cs-CZ" sz="2400" cap="all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Principy </a:t>
            </a:r>
          </a:p>
          <a:p>
            <a:pPr>
              <a:spcBef>
                <a:spcPct val="0"/>
              </a:spcBef>
            </a:pPr>
            <a:r>
              <a:rPr lang="cs-CZ" sz="2400" cap="all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smysluplné </a:t>
            </a:r>
          </a:p>
          <a:p>
            <a:pPr>
              <a:spcBef>
                <a:spcPct val="0"/>
              </a:spcBef>
            </a:pPr>
            <a:r>
              <a:rPr lang="cs-CZ" sz="2400" cap="all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výuky</a:t>
            </a:r>
            <a:endParaRPr lang="cs-CZ" sz="2400" cap="all" spc="-6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 descr="C:\Users\ext94776\Documents\Komunikace\web\foto\1.jpg"/>
          <p:cNvPicPr>
            <a:picLocks noChangeAspect="1" noChangeArrowheads="1"/>
          </p:cNvPicPr>
          <p:nvPr/>
        </p:nvPicPr>
        <p:blipFill rotWithShape="1">
          <a:blip r:embed="rId3"/>
          <a:srcRect t="46191"/>
          <a:stretch/>
        </p:blipFill>
        <p:spPr bwMode="auto">
          <a:xfrm>
            <a:off x="818960" y="5229200"/>
            <a:ext cx="6201312" cy="146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08" y="332656"/>
            <a:ext cx="4577852" cy="47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evaluace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1248"/>
            <a:ext cx="1428750" cy="923925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052736"/>
            <a:ext cx="9011344" cy="2736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cs-CZ" sz="3600" spc="-60" dirty="0" smtClean="0">
                <a:ea typeface="+mj-ea"/>
                <a:cs typeface="+mj-cs"/>
              </a:rPr>
              <a:t>Dnes – zítra – pozítří?</a:t>
            </a:r>
          </a:p>
        </p:txBody>
      </p:sp>
    </p:spTree>
    <p:extLst>
      <p:ext uri="{BB962C8B-B14F-4D97-AF65-F5344CB8AC3E}">
        <p14:creationId xmlns:p14="http://schemas.microsoft.com/office/powerpoint/2010/main" val="23810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brightnessContrast bright="-32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60" t="19551" r="5323" b="15351"/>
          <a:stretch/>
        </p:blipFill>
        <p:spPr>
          <a:xfrm rot="16200000">
            <a:off x="4618023" y="1855815"/>
            <a:ext cx="3462798" cy="4381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637840" cy="5411595"/>
          </a:xfrm>
          <a:prstGeom prst="rect">
            <a:avLst/>
          </a:prstGeom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39552" y="332656"/>
            <a:ext cx="4680520" cy="129614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cs-CZ" sz="2400" cap="all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Postoje a Subjektivní hodnocení žáky</a:t>
            </a:r>
            <a:endParaRPr lang="cs-CZ" sz="2400" cap="all" spc="-6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09162" y="5445353"/>
            <a:ext cx="4680520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cs-CZ" sz="2400" cap="all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Svět fyziky </a:t>
            </a:r>
          </a:p>
          <a:p>
            <a:pPr algn="ctr">
              <a:spcBef>
                <a:spcPct val="0"/>
              </a:spcBef>
            </a:pPr>
            <a:r>
              <a:rPr lang="cs-CZ" sz="2400" cap="all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očima dětí</a:t>
            </a:r>
            <a:endParaRPr lang="cs-CZ" sz="2400" cap="all" spc="-6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95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8696" y="3212976"/>
            <a:ext cx="6768752" cy="8316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Realizuji principy smysluplné výuky? </a:t>
            </a:r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024336" cy="42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771800" y="1052736"/>
            <a:ext cx="3744416" cy="27363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cs-CZ" sz="3600" cap="all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co děti?</a:t>
            </a:r>
            <a:endParaRPr lang="cs-CZ" sz="3600" cap="all" spc="-6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86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spravujeme peníze z promlčených anonymních vkladních knížek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8" descr="c:\uziv\ext94776\Konference\Prezentace rolling\logo_CS__2_RG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4" y="4218453"/>
            <a:ext cx="3975005" cy="188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kladní knížka. | na serveru Lidovky.cz | aktuální zprá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32558"/>
            <a:ext cx="2815322" cy="187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32" y="1713202"/>
            <a:ext cx="2989944" cy="207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36096" y="478844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1,45 mld. Kč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390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064896" cy="2235696"/>
          </a:xfrm>
        </p:spPr>
        <p:txBody>
          <a:bodyPr>
            <a:noAutofit/>
          </a:bodyPr>
          <a:lstStyle/>
          <a:p>
            <a:pPr algn="ctr"/>
            <a:r>
              <a:rPr lang="cs-CZ" sz="7000" dirty="0" smtClean="0"/>
              <a:t>Pro radost </a:t>
            </a:r>
            <a:br>
              <a:rPr lang="cs-CZ" sz="7000" dirty="0" smtClean="0"/>
            </a:br>
            <a:r>
              <a:rPr lang="cs-CZ" sz="7000" dirty="0" smtClean="0"/>
              <a:t>z poznávání</a:t>
            </a:r>
            <a:endParaRPr lang="cs-CZ" sz="7000" dirty="0"/>
          </a:p>
        </p:txBody>
      </p:sp>
      <p:pic>
        <p:nvPicPr>
          <p:cNvPr id="1026" name="Picture 2" descr="Radost dětí je opravdová - v každém okamžik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94517"/>
            <a:ext cx="2916323" cy="2233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podporujeME</a:t>
            </a:r>
            <a:r>
              <a:rPr lang="cs-CZ" sz="2800" dirty="0" smtClean="0"/>
              <a:t> vzdělávání v oblasti přírodních a technických oborů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6" descr="C:\Users\mdinga\Desktop\NDB\Prirodovedni_ob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775048"/>
            <a:ext cx="583247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Zvýšit zájem dětí o technické a přírodovědné obory.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Zlepšit kvalitu výuky těchto oborů.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Posílit prestiž profese </a:t>
            </a:r>
            <a:r>
              <a:rPr lang="cs-CZ" sz="2800" dirty="0" smtClean="0"/>
              <a:t>učitele.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Zvýšit povědomí o klíčovém významu školství pro prosperitu země.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NADACE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4400" dirty="0"/>
              <a:t>Dlouhodobost</a:t>
            </a:r>
          </a:p>
          <a:p>
            <a:pPr algn="ctr"/>
            <a:r>
              <a:rPr lang="cs-CZ" sz="4400" dirty="0" smtClean="0"/>
              <a:t>Dobrovolnost</a:t>
            </a:r>
            <a:endParaRPr lang="cs-CZ" sz="4400" dirty="0"/>
          </a:p>
          <a:p>
            <a:pPr algn="ctr"/>
            <a:r>
              <a:rPr lang="cs-CZ" sz="4400" dirty="0" smtClean="0"/>
              <a:t>Propojení – práce zdola</a:t>
            </a:r>
            <a:endParaRPr lang="cs-CZ" sz="4400" dirty="0"/>
          </a:p>
          <a:p>
            <a:pPr algn="ctr"/>
            <a:r>
              <a:rPr lang="cs-CZ" sz="4400" dirty="0" smtClean="0"/>
              <a:t>Radost</a:t>
            </a:r>
            <a:endParaRPr lang="cs-CZ" sz="4400" dirty="0"/>
          </a:p>
          <a:p>
            <a:pPr algn="ctr"/>
            <a:r>
              <a:rPr lang="cs-CZ" sz="4400" dirty="0" smtClean="0"/>
              <a:t>Sdílení</a:t>
            </a:r>
            <a:endParaRPr lang="cs-CZ" sz="4400" dirty="0"/>
          </a:p>
          <a:p>
            <a:pPr algn="ctr"/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2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projekty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1704"/>
            <a:ext cx="4371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urore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62" y="5103465"/>
            <a:ext cx="21526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"/>
          <a:stretch/>
        </p:blipFill>
        <p:spPr bwMode="auto">
          <a:xfrm>
            <a:off x="1187624" y="1924327"/>
            <a:ext cx="2915724" cy="136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425727" y="18448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 Heuréka </a:t>
            </a:r>
            <a:endParaRPr lang="cs-CZ" b="1" dirty="0"/>
          </a:p>
          <a:p>
            <a:pPr algn="ctr"/>
            <a:endParaRPr lang="cs-CZ" b="1" dirty="0"/>
          </a:p>
          <a:p>
            <a:pPr algn="ctr"/>
            <a:r>
              <a:rPr lang="cs-CZ" b="1" dirty="0"/>
              <a:t>Regionální centra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Tandemy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4103348" y="2093104"/>
            <a:ext cx="2124836" cy="4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stCxn id="5123" idx="3"/>
          </p:cNvCxnSpPr>
          <p:nvPr/>
        </p:nvCxnSpPr>
        <p:spPr>
          <a:xfrm>
            <a:off x="4103348" y="2604656"/>
            <a:ext cx="1541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5123" idx="3"/>
          </p:cNvCxnSpPr>
          <p:nvPr/>
        </p:nvCxnSpPr>
        <p:spPr>
          <a:xfrm>
            <a:off x="4103348" y="2604656"/>
            <a:ext cx="2124836" cy="46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6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Inciativa Heuréka – 25 let zkušeností</a:t>
            </a:r>
            <a:endParaRPr lang="cs-CZ" dirty="0"/>
          </a:p>
        </p:txBody>
      </p:sp>
      <p:pic>
        <p:nvPicPr>
          <p:cNvPr id="5" name="Picture 4" descr="https://lh6.googleusercontent.com/-KT2LuZmtZgk/U3ogjaCtigI/AAAAAAAAApQ/72a25GTGI7k/w799-h533-no/DSC_2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015" y="1844825"/>
            <a:ext cx="335292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s://lh6.googleusercontent.com/-1fQKiNhYiqg/U3op4R_N_vI/AAAAAAAABLA/54y9xaPS3lU/w799-h533-no/DSC_29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480" y="4334604"/>
            <a:ext cx="3298702" cy="219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427984" y="1827934"/>
            <a:ext cx="351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Metodika výuky fyziky</a:t>
            </a:r>
          </a:p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Cyklus seminářů pro učitele fyziky</a:t>
            </a:r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652"/>
            <a:ext cx="3396492" cy="8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76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Regionální centra – platforma sdílení </a:t>
            </a:r>
            <a:endParaRPr lang="en-US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  <a:prstGeom prst="rect">
            <a:avLst/>
          </a:prstGeom>
        </p:spPr>
      </p:pic>
      <p:pic>
        <p:nvPicPr>
          <p:cNvPr id="6" name="Picture 3" descr="C:\Users\ext94776\Downloads\HK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2771973" cy="207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xt94776\Downloads\Plzen_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8641"/>
            <a:ext cx="2808486" cy="210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ext94776\Documents\Komunikace\web\foto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9192" y="4581128"/>
            <a:ext cx="4096494" cy="18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0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21</a:t>
            </a:r>
            <a:r>
              <a:rPr lang="en-US" dirty="0" smtClean="0"/>
              <a:t> region</a:t>
            </a:r>
            <a:r>
              <a:rPr lang="cs-CZ" dirty="0" smtClean="0"/>
              <a:t>á</a:t>
            </a:r>
            <a:r>
              <a:rPr lang="en-US" dirty="0" smtClean="0"/>
              <a:t>l</a:t>
            </a:r>
            <a:r>
              <a:rPr lang="cs-CZ" dirty="0" err="1" smtClean="0"/>
              <a:t>ních</a:t>
            </a:r>
            <a:r>
              <a:rPr lang="en-US" dirty="0" smtClean="0"/>
              <a:t> center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428750" cy="923925"/>
          </a:xfrm>
        </p:spPr>
      </p:pic>
      <p:pic>
        <p:nvPicPr>
          <p:cNvPr id="5" name="Picture 2" descr="C:\Users\ext94776\Downloads\ELIXIR_regionalnicentraMAP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3" b="7521"/>
          <a:stretch/>
        </p:blipFill>
        <p:spPr bwMode="auto">
          <a:xfrm>
            <a:off x="899592" y="1700808"/>
            <a:ext cx="7560840" cy="45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3092</TotalTime>
  <Words>169</Words>
  <Application>Microsoft Office PowerPoint</Application>
  <PresentationFormat>Předvádění na obrazovce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Základní</vt:lpstr>
      <vt:lpstr>Nadace depositum bonum</vt:lpstr>
      <vt:lpstr>spravujeme peníze z promlčených anonymních vkladních knížek</vt:lpstr>
      <vt:lpstr>podporujeME vzdělávání v oblasti přírodních a technických oborů</vt:lpstr>
      <vt:lpstr>Cíle</vt:lpstr>
      <vt:lpstr>Principy NADACE</vt:lpstr>
      <vt:lpstr>3 projekty</vt:lpstr>
      <vt:lpstr>Inciativa Heuréka – 25 let zkušeností</vt:lpstr>
      <vt:lpstr>Regionální centra – platforma sdílení </vt:lpstr>
      <vt:lpstr>21 regionálních center</vt:lpstr>
      <vt:lpstr>Tandemy – párová výuka</vt:lpstr>
      <vt:lpstr>H-mat </vt:lpstr>
      <vt:lpstr>Eurorébus – Geografická soutěž</vt:lpstr>
      <vt:lpstr>Myšlenky za projekty</vt:lpstr>
      <vt:lpstr>Prezentace aplikace PowerPoint</vt:lpstr>
      <vt:lpstr>Prezentace aplikace PowerPoint</vt:lpstr>
      <vt:lpstr>evaluace</vt:lpstr>
      <vt:lpstr>Prezentace aplikace PowerPoint</vt:lpstr>
      <vt:lpstr>Realizuji principy smysluplné výuky? </vt:lpstr>
      <vt:lpstr>Prezentace aplikace PowerPoint</vt:lpstr>
      <vt:lpstr>Pro radost  z poznávání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Elixír for schools</dc:title>
  <dc:creator>Straka Jan (EXT)</dc:creator>
  <cp:lastModifiedBy>Jan Straka</cp:lastModifiedBy>
  <cp:revision>32</cp:revision>
  <dcterms:created xsi:type="dcterms:W3CDTF">2014-09-25T14:41:28Z</dcterms:created>
  <dcterms:modified xsi:type="dcterms:W3CDTF">2015-02-11T07:47:25Z</dcterms:modified>
</cp:coreProperties>
</file>